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</p:sldMasterIdLst>
  <p:sldIdLst>
    <p:sldId id="256" r:id="rId2"/>
    <p:sldId id="265" r:id="rId3"/>
    <p:sldId id="278" r:id="rId4"/>
    <p:sldId id="268" r:id="rId5"/>
    <p:sldId id="269" r:id="rId6"/>
    <p:sldId id="270" r:id="rId7"/>
    <p:sldId id="271" r:id="rId8"/>
    <p:sldId id="258" r:id="rId9"/>
    <p:sldId id="272" r:id="rId10"/>
    <p:sldId id="260" r:id="rId11"/>
    <p:sldId id="273" r:id="rId12"/>
    <p:sldId id="274" r:id="rId13"/>
    <p:sldId id="257" r:id="rId14"/>
    <p:sldId id="275" r:id="rId15"/>
    <p:sldId id="259" r:id="rId16"/>
    <p:sldId id="279" r:id="rId17"/>
    <p:sldId id="277" r:id="rId18"/>
    <p:sldId id="26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54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6" descr="svetofor4pq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4150" y="214313"/>
            <a:ext cx="8799513" cy="642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E9F18C4-B56A-44EC-83DE-F11FE31E7BD7}" type="datetimeFigureOut">
              <a:rPr lang="ru-RU" smtClean="0"/>
              <a:pPr/>
              <a:t>05.12.2017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06C077-D9B4-4B54-8D52-4C959BAD24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E9F18C4-B56A-44EC-83DE-F11FE31E7BD7}" type="datetimeFigureOut">
              <a:rPr lang="ru-RU" smtClean="0"/>
              <a:pPr/>
              <a:t>05.12.2017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06C077-D9B4-4B54-8D52-4C959BAD24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E9F18C4-B56A-44EC-83DE-F11FE31E7BD7}" type="datetimeFigureOut">
              <a:rPr lang="ru-RU" smtClean="0"/>
              <a:pPr/>
              <a:t>05.12.2017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06C077-D9B4-4B54-8D52-4C959BAD24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E9F18C4-B56A-44EC-83DE-F11FE31E7BD7}" type="datetimeFigureOut">
              <a:rPr lang="ru-RU" smtClean="0"/>
              <a:pPr/>
              <a:t>05.12.2017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06C077-D9B4-4B54-8D52-4C959BAD24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E9F18C4-B56A-44EC-83DE-F11FE31E7BD7}" type="datetimeFigureOut">
              <a:rPr lang="ru-RU" smtClean="0"/>
              <a:pPr/>
              <a:t>05.12.2017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06C077-D9B4-4B54-8D52-4C959BAD24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E9F18C4-B56A-44EC-83DE-F11FE31E7BD7}" type="datetimeFigureOut">
              <a:rPr lang="ru-RU" smtClean="0"/>
              <a:pPr/>
              <a:t>05.12.2017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06C077-D9B4-4B54-8D52-4C959BAD24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E9F18C4-B56A-44EC-83DE-F11FE31E7BD7}" type="datetimeFigureOut">
              <a:rPr lang="ru-RU" smtClean="0"/>
              <a:pPr/>
              <a:t>05.12.2017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06C077-D9B4-4B54-8D52-4C959BAD24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E9F18C4-B56A-44EC-83DE-F11FE31E7BD7}" type="datetimeFigureOut">
              <a:rPr lang="ru-RU" smtClean="0"/>
              <a:pPr/>
              <a:t>05.12.2017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06C077-D9B4-4B54-8D52-4C959BAD24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E9F18C4-B56A-44EC-83DE-F11FE31E7BD7}" type="datetimeFigureOut">
              <a:rPr lang="ru-RU" smtClean="0"/>
              <a:pPr/>
              <a:t>05.12.2017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06C077-D9B4-4B54-8D52-4C959BAD24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E9F18C4-B56A-44EC-83DE-F11FE31E7BD7}" type="datetimeFigureOut">
              <a:rPr lang="ru-RU" smtClean="0"/>
              <a:pPr/>
              <a:t>05.12.2017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06C077-D9B4-4B54-8D52-4C959BAD24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E9F18C4-B56A-44EC-83DE-F11FE31E7BD7}" type="datetimeFigureOut">
              <a:rPr lang="ru-RU" smtClean="0"/>
              <a:pPr/>
              <a:t>05.12.2017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06C077-D9B4-4B54-8D52-4C959BAD24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9E9F18C4-B56A-44EC-83DE-F11FE31E7BD7}" type="datetimeFigureOut">
              <a:rPr lang="ru-RU" smtClean="0"/>
              <a:pPr/>
              <a:t>05.12.2017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E706C077-D9B4-4B54-8D52-4C959BAD247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ransition>
    <p:fade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7" Type="http://schemas.openxmlformats.org/officeDocument/2006/relationships/image" Target="../media/image16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slideLayout" Target="../slideLayouts/slideLayout8.xml"/><Relationship Id="rId1" Type="http://schemas.openxmlformats.org/officeDocument/2006/relationships/video" Target="file:///C:\Users\svetkin\Desktop\&#1044;&#1077;&#1090;&#1080;_&#1076;&#1086;&#1088;&#1086;&#1075;&#1072;_&#1073;&#1077;&#1079;&#1086;&#1087;&#1072;&#1089;&#1085;&#1086;&#1089;&#1090;&#1100;\&#1044;&#1077;&#1090;&#1080;+&#1044;&#1086;&#1088;&#1086;&#1075;&#1072;.mp4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yandex.ru/images/" TargetMode="External"/><Relationship Id="rId2" Type="http://schemas.openxmlformats.org/officeDocument/2006/relationships/hyperlink" Target="http://razvitiedetki.ru/znaki-dorozhnogo-dvizheniya-kak-obezopasit-rebenka-na-doroge.html" TargetMode="External"/><Relationship Id="rId1" Type="http://schemas.openxmlformats.org/officeDocument/2006/relationships/slideLayout" Target="../slideLayouts/slideLayout8.xml"/><Relationship Id="rId4" Type="http://schemas.openxmlformats.org/officeDocument/2006/relationships/hyperlink" Target="http://yandex.ru/images/search?text=%D0%B7%D0%BD%D0%B0%D0%B0%D0%BA%D0%B8%20%D0%B4%D0%BE%D1%80%D0%BE%D0%B6%D0%BD%D0%BE%D0%B5%20%D0%B4%D0%B2%D0%B8%D0%B6%D0%B5%D0%BD%D0%B8%D0%B5&amp;uinfo=sw-1024-sh-768-ww-1007-wh-610-pd-1-wp-4x3_1024x768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 rot="20775910">
            <a:off x="767159" y="1957291"/>
            <a:ext cx="7772400" cy="2584459"/>
          </a:xfrm>
        </p:spPr>
        <p:txBody>
          <a:bodyPr>
            <a:noAutofit/>
          </a:bodyPr>
          <a:lstStyle/>
          <a:p>
            <a:r>
              <a:rPr lang="ru-RU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Дети+Дорога</a:t>
            </a: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b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БЕЗОПАСНОСТЬ</a:t>
            </a:r>
            <a:endParaRPr lang="ru-RU" sz="4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00760" y="214290"/>
            <a:ext cx="293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3298514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786314" y="3429000"/>
            <a:ext cx="3528487" cy="264636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1142976" y="714356"/>
            <a:ext cx="4929222" cy="5340369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Способ безопасный самый:</a:t>
            </a:r>
          </a:p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Перейти дорогу с мамой. </a:t>
            </a:r>
          </a:p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Уж она не подведет ,</a:t>
            </a:r>
          </a:p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Нас за ручку  доведет.</a:t>
            </a:r>
          </a:p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Но гораздо будет лучше,</a:t>
            </a:r>
          </a:p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Если нас она научит,</a:t>
            </a:r>
          </a:p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Как  без бед и по уму,</a:t>
            </a:r>
          </a:p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Сделать это самому!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857232"/>
            <a:ext cx="7072362" cy="5143536"/>
          </a:xfrm>
        </p:spPr>
        <p:txBody>
          <a:bodyPr/>
          <a:lstStyle/>
          <a:p>
            <a:pPr algn="ctr">
              <a:buNone/>
            </a:pP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Нельзя</a:t>
            </a:r>
            <a:r>
              <a:rPr lang="ru-RU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обходить работающий транспорт (например, автобус или машину) ни спереди, ни сзади. Машина может сдать назад, или поехать вперед.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_AlbionicExp" pitchFamily="34" charset="-52"/>
            </a:endParaRPr>
          </a:p>
        </p:txBody>
      </p:sp>
      <p:pic>
        <p:nvPicPr>
          <p:cNvPr id="5" name="Рисунок 4" descr="1010610540_16003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4612" y="2786058"/>
            <a:ext cx="4000528" cy="3094158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500042"/>
            <a:ext cx="7072362" cy="5143536"/>
          </a:xfrm>
        </p:spPr>
        <p:txBody>
          <a:bodyPr/>
          <a:lstStyle/>
          <a:p>
            <a:pPr algn="ctr">
              <a:lnSpc>
                <a:spcPct val="150000"/>
              </a:lnSpc>
              <a:buNone/>
            </a:pPr>
            <a: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Вспоминаем цвета светофора </a:t>
            </a:r>
          </a:p>
          <a:p>
            <a:pPr algn="ctr">
              <a:lnSpc>
                <a:spcPct val="150000"/>
              </a:lnSpc>
              <a:buNone/>
            </a:pP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(на красный – идти нельзя; </a:t>
            </a:r>
          </a:p>
          <a:p>
            <a:pPr algn="ctr">
              <a:lnSpc>
                <a:spcPct val="150000"/>
              </a:lnSpc>
              <a:buNone/>
            </a:pP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 желтый – нужно приготовиться и внимательно осмотреться; </a:t>
            </a:r>
          </a:p>
          <a:p>
            <a:pPr algn="ctr">
              <a:lnSpc>
                <a:spcPct val="150000"/>
              </a:lnSpc>
              <a:buNone/>
            </a:pP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 зеленый – можно спокойно идти, сначала посмотрев налево, добравшись до середины – направо).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_AlbionicExp" pitchFamily="34" charset="-52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свет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929322" y="1571612"/>
            <a:ext cx="2507632" cy="3990404"/>
          </a:xfrm>
        </p:spPr>
      </p:pic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1071538" y="714356"/>
            <a:ext cx="5572164" cy="521497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ru-RU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У светофора окошечка три,</a:t>
            </a:r>
            <a:br>
              <a:rPr lang="ru-RU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При переходе на них посмотри!</a:t>
            </a:r>
            <a:br>
              <a:rPr lang="ru-RU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Если в окошке красный горит,</a:t>
            </a:r>
            <a:br>
              <a:rPr lang="ru-RU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"Стой на панели" -  он говорит.</a:t>
            </a:r>
            <a:br>
              <a:rPr lang="ru-RU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Если вдруг желтое вспыхнет окошко,</a:t>
            </a:r>
            <a:br>
              <a:rPr lang="ru-RU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Должен еще подождать ты немножко.</a:t>
            </a:r>
            <a:br>
              <a:rPr lang="ru-RU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Если в окошке зеленый горит,</a:t>
            </a:r>
            <a:br>
              <a:rPr lang="ru-RU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Ясно, что путь пешеходу открыт.</a:t>
            </a:r>
            <a:br>
              <a:rPr lang="ru-RU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Все светофор понимает без слов:</a:t>
            </a:r>
            <a:br>
              <a:rPr lang="ru-RU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Он говорит языком огоньков.</a:t>
            </a:r>
            <a:endParaRPr lang="ru-RU" sz="24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42976" y="500042"/>
            <a:ext cx="7072362" cy="1500198"/>
          </a:xfrm>
        </p:spPr>
        <p:txBody>
          <a:bodyPr/>
          <a:lstStyle/>
          <a:p>
            <a:pPr algn="ctr">
              <a:lnSpc>
                <a:spcPct val="150000"/>
              </a:lnSpc>
              <a:buNone/>
            </a:pP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Дорожные знаки, </a:t>
            </a:r>
            <a:endParaRPr lang="en-US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  <a:buNone/>
            </a:pP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которые должен знать ребенок</a:t>
            </a:r>
            <a: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_AlbionicExp" pitchFamily="34" charset="-52"/>
            </a:endParaRPr>
          </a:p>
        </p:txBody>
      </p:sp>
      <p:pic>
        <p:nvPicPr>
          <p:cNvPr id="5" name="Рисунок 4" descr="lctBqWaZdfk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1538" y="2285992"/>
            <a:ext cx="2386011" cy="1879093"/>
          </a:xfrm>
          <a:prstGeom prst="rect">
            <a:avLst/>
          </a:prstGeom>
        </p:spPr>
      </p:pic>
      <p:pic>
        <p:nvPicPr>
          <p:cNvPr id="6" name="Рисунок 5" descr="1306423497_c95e7781b9.jpg"/>
          <p:cNvPicPr>
            <a:picLocks noChangeAspect="1"/>
          </p:cNvPicPr>
          <p:nvPr/>
        </p:nvPicPr>
        <p:blipFill>
          <a:blip r:embed="rId3"/>
          <a:srcRect b="113"/>
          <a:stretch>
            <a:fillRect/>
          </a:stretch>
        </p:blipFill>
        <p:spPr>
          <a:xfrm>
            <a:off x="3643306" y="2285992"/>
            <a:ext cx="2071702" cy="2107413"/>
          </a:xfrm>
          <a:prstGeom prst="rect">
            <a:avLst/>
          </a:prstGeom>
        </p:spPr>
      </p:pic>
      <p:pic>
        <p:nvPicPr>
          <p:cNvPr id="7" name="Рисунок 6" descr="dvizhenie na velosipedah zapreshcheno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00694" y="2071678"/>
            <a:ext cx="2714644" cy="2035984"/>
          </a:xfrm>
          <a:prstGeom prst="rect">
            <a:avLst/>
          </a:prstGeom>
        </p:spPr>
      </p:pic>
      <p:pic>
        <p:nvPicPr>
          <p:cNvPr id="8" name="Рисунок 7" descr="0004-004-Dvizhenie-peshekhodov-zaprescheno.jpg"/>
          <p:cNvPicPr>
            <a:picLocks noChangeAspect="1"/>
          </p:cNvPicPr>
          <p:nvPr/>
        </p:nvPicPr>
        <p:blipFill>
          <a:blip r:embed="rId5"/>
          <a:srcRect r="52"/>
          <a:stretch>
            <a:fillRect/>
          </a:stretch>
        </p:blipFill>
        <p:spPr>
          <a:xfrm>
            <a:off x="1357290" y="4286256"/>
            <a:ext cx="1882601" cy="2000264"/>
          </a:xfrm>
          <a:prstGeom prst="rect">
            <a:avLst/>
          </a:prstGeom>
        </p:spPr>
      </p:pic>
      <p:pic>
        <p:nvPicPr>
          <p:cNvPr id="9" name="Рисунок 8" descr="0025-025-Dorozhnye-raboty.jpg"/>
          <p:cNvPicPr>
            <a:picLocks noChangeAspect="1"/>
          </p:cNvPicPr>
          <p:nvPr/>
        </p:nvPicPr>
        <p:blipFill>
          <a:blip r:embed="rId6"/>
          <a:srcRect r="81" b="56"/>
          <a:stretch>
            <a:fillRect/>
          </a:stretch>
        </p:blipFill>
        <p:spPr>
          <a:xfrm>
            <a:off x="4000496" y="4071942"/>
            <a:ext cx="1500198" cy="2166953"/>
          </a:xfrm>
          <a:prstGeom prst="rect">
            <a:avLst/>
          </a:prstGeom>
        </p:spPr>
      </p:pic>
      <p:pic>
        <p:nvPicPr>
          <p:cNvPr id="10" name="Рисунок 9" descr="1374657908905550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286512" y="4214818"/>
            <a:ext cx="1201792" cy="1931950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ostorozhno, deti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29124" y="2928934"/>
            <a:ext cx="4054441" cy="3133262"/>
          </a:xfrm>
        </p:spPr>
      </p:pic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1142976" y="714356"/>
            <a:ext cx="6143668" cy="2428892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Это очень важный знак,</a:t>
            </a:r>
          </a:p>
          <a:p>
            <a:r>
              <a:rPr lang="ru-RU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Он висит не просто так.</a:t>
            </a:r>
          </a:p>
          <a:p>
            <a:r>
              <a:rPr lang="ru-RU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Будь внимательней, шофер </a:t>
            </a:r>
          </a:p>
          <a:p>
            <a:r>
              <a:rPr lang="ru-RU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Рядом  школа,  детский двор!</a:t>
            </a:r>
            <a:endParaRPr lang="ru-RU" sz="28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221303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71604" y="2928934"/>
            <a:ext cx="2438956" cy="3251941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Дети+Дорога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357422" y="1428736"/>
            <a:ext cx="4857784" cy="3643338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99072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00166" y="785794"/>
            <a:ext cx="65158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Ссылки на страницы материалов сети Интернет: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57290" y="1357298"/>
            <a:ext cx="664373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  <a:hlinkClick r:id="rId2"/>
              </a:rPr>
              <a:t>http://razvitiedetki.ru/znaki-dorozhnogo-dvizheniya-kak-obezopasit-rebenka-na-doroge.html#more-731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indent="-342900">
              <a:buAutoNum type="arabicPeriod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  <a:hlinkClick r:id="rId3"/>
              </a:rPr>
              <a:t>http://yandex.ru/images/search?text=%D0%B4%D0%BE%D1%80%D0%BE%D0%B6%D0%BD%D0%BE%D0%B5%20%D0%B4%D0%B2%D0%B8%D0%B6%D0%B5%D0%BD%D0%B8%D0%B5&amp;uinfo=sw-1024-sh-768-ww-1024-wh-610-pd-1-wp-4x3_1024x768yandex.ru/images/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marL="342900" indent="-342900">
              <a:buAutoNum type="arabicPeriod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  <a:hlinkClick r:id="rId4"/>
              </a:rPr>
              <a:t>http://yandex.ru/images/search?text=%D0%B7%D0%BD%D0%B0%D0%B0%D0%BA%D0%B8%20%D0%B4%D0%BE%D1%80%D0%BE%D0%B6%D0%BD%D0%BE%D0%B5%20%D0%B4%D0%B2%D0%B8%D0%B6%D0%B5%D0%BD%D0%B8%D0%B5&amp;uinfo=sw-1024-sh-768-ww-1007-wh-610-pd-1-wp-4x3_1024x768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71604" y="1142984"/>
            <a:ext cx="628654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Удачи на дорогах!!!</a:t>
            </a:r>
          </a:p>
          <a:p>
            <a:pPr algn="ctr"/>
            <a:endParaRPr lang="ru-RU" sz="3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6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Спасибо за внимание!!!</a:t>
            </a:r>
            <a:endParaRPr lang="ru-RU" sz="6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785794"/>
            <a:ext cx="7143800" cy="4525963"/>
          </a:xfrm>
        </p:spPr>
        <p:txBody>
          <a:bodyPr/>
          <a:lstStyle/>
          <a:p>
            <a:pPr algn="ctr">
              <a:buNone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Цель: </a:t>
            </a:r>
          </a:p>
          <a:p>
            <a:pPr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Наделение детей поведенческими навыками на дорогах и дальнейшим их применением.</a:t>
            </a:r>
            <a:endParaRPr lang="ru-RU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Задачи:</a:t>
            </a:r>
          </a:p>
          <a:p>
            <a:pPr marL="457200" indent="-457200" algn="just"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Закрепить правила дорожного движения;</a:t>
            </a:r>
          </a:p>
          <a:p>
            <a:pPr marL="457200" indent="-457200" algn="just"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Воспитать дисциплинированность и внимательность;</a:t>
            </a:r>
          </a:p>
          <a:p>
            <a:pPr marL="457200" indent="-457200" algn="just"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Сформировать у детей целостное восприятие окружающей дорожной среды.</a:t>
            </a:r>
          </a:p>
          <a:p>
            <a:pPr marL="457200" indent="-457200" algn="just">
              <a:buAutoNum type="arabicPeriod"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AutoNum type="arabicPeriod"/>
            </a:pPr>
            <a:endParaRPr lang="ru-RU" sz="2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20685_html_m62a77ba4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2976" y="3214686"/>
            <a:ext cx="2352043" cy="2976914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785794"/>
            <a:ext cx="7143800" cy="4525963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Правила дорожного движения должен знать каждый человек. Они очень важны. Ведь эти правила помогают нам сохранить самое главное -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ЖИЗНЬ!!!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642918"/>
            <a:ext cx="7143800" cy="5286412"/>
          </a:xfrm>
        </p:spPr>
        <p:txBody>
          <a:bodyPr/>
          <a:lstStyle/>
          <a:p>
            <a:pPr algn="ctr">
              <a:buNone/>
            </a:pP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 сожалению, в последнее время количество ДТП с участием детей вместо того, чтобы уменьшиться – увеличилось. Почему же это происходит? В основном потому, что дети не знают как правильно себя вести на дороге, они пугаются или теряются. А растерянность на дороге – может быть крайне опасной. </a:t>
            </a:r>
          </a:p>
          <a:p>
            <a:pPr algn="ctr">
              <a:buNone/>
            </a:pPr>
            <a:r>
              <a:rPr 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Какими необходимыми знаниями должен обладать ребенок?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_AlbionicExp" pitchFamily="34" charset="-52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000232" y="785794"/>
            <a:ext cx="6215106" cy="4525963"/>
          </a:xfrm>
        </p:spPr>
        <p:txBody>
          <a:bodyPr/>
          <a:lstStyle/>
          <a:p>
            <a:pPr algn="ctr">
              <a:lnSpc>
                <a:spcPct val="150000"/>
              </a:lnSpc>
              <a:buNone/>
            </a:pPr>
            <a:r>
              <a:rPr lang="ru-RU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Прежде всего: </a:t>
            </a:r>
            <a:r>
              <a:rPr lang="ru-RU" sz="3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ребенок должен выходить из дома заранее, чтобы был запас времени. Тогда не придется спешить и бежать до пункта назначения, будет время для размеренного шага (что и должно стать привычкой).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_AlbionicExp" pitchFamily="34" charset="-52"/>
            </a:endParaRPr>
          </a:p>
        </p:txBody>
      </p:sp>
      <p:pic>
        <p:nvPicPr>
          <p:cNvPr id="4" name="Рисунок 3" descr="news_202_133227055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2976" y="4643446"/>
            <a:ext cx="1571636" cy="1571636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857232"/>
            <a:ext cx="7072362" cy="5143536"/>
          </a:xfrm>
        </p:spPr>
        <p:txBody>
          <a:bodyPr/>
          <a:lstStyle/>
          <a:p>
            <a:pPr algn="ctr">
              <a:buNone/>
            </a:pPr>
            <a: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Перед переходом дороги останавливаться и осматриваться вокруг. </a:t>
            </a:r>
          </a:p>
          <a:p>
            <a:pPr algn="ctr">
              <a:buNone/>
            </a:pP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Внимание – самое главное на дороге.</a:t>
            </a:r>
            <a: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На противоположной стороне Вы увидели автобус, не нужно спешить и бежать к нему!</a:t>
            </a:r>
            <a:endParaRPr lang="en-US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Это может быть опасно</a:t>
            </a:r>
            <a:r>
              <a:rPr lang="en-US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_AlbionicExp" pitchFamily="34" charset="-52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857232"/>
            <a:ext cx="7072362" cy="5143536"/>
          </a:xfrm>
        </p:spPr>
        <p:txBody>
          <a:bodyPr/>
          <a:lstStyle/>
          <a:p>
            <a:pPr algn="ctr">
              <a:lnSpc>
                <a:spcPct val="150000"/>
              </a:lnSpc>
              <a:buNone/>
            </a:pPr>
            <a:r>
              <a:rPr lang="ru-RU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Дорогу </a:t>
            </a:r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нельзя</a:t>
            </a:r>
            <a:r>
              <a:rPr lang="ru-RU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переходить в неположенных местах, </a:t>
            </a:r>
          </a:p>
          <a:p>
            <a:pPr algn="ctr">
              <a:lnSpc>
                <a:spcPct val="150000"/>
              </a:lnSpc>
              <a:buNone/>
            </a:pPr>
            <a:r>
              <a:rPr lang="ru-RU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даже если она пуста. </a:t>
            </a:r>
          </a:p>
          <a:p>
            <a:pPr algn="ctr">
              <a:lnSpc>
                <a:spcPct val="150000"/>
              </a:lnSpc>
              <a:buNone/>
            </a:pPr>
            <a:r>
              <a:rPr lang="ru-RU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Найдите знак перехода и сам пешеходный переход.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_AlbionicExp" pitchFamily="34" charset="-52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Содержимое 6" descr="зебра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929190" y="3429000"/>
            <a:ext cx="3158168" cy="278882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6" name="Текст 2"/>
          <p:cNvSpPr>
            <a:spLocks noGrp="1"/>
          </p:cNvSpPr>
          <p:nvPr>
            <p:ph type="body" sz="half" idx="2"/>
          </p:nvPr>
        </p:nvSpPr>
        <p:spPr>
          <a:xfrm>
            <a:off x="1000100" y="785794"/>
            <a:ext cx="7072362" cy="4643470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Зебра в Африке живет,</a:t>
            </a:r>
            <a:b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Полосата очень.</a:t>
            </a:r>
            <a:b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Воду пьет, траву жует,</a:t>
            </a:r>
            <a:b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Порезвиться хочет.</a:t>
            </a:r>
            <a:b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 на улице у нас,</a:t>
            </a:r>
            <a:b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Здесь у перекрестка,</a:t>
            </a:r>
            <a:b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Точно зебра в самый раз -</a:t>
            </a:r>
            <a:b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Переход в полоску.</a:t>
            </a:r>
            <a:b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Свет зеленый лучик шлет,</a:t>
            </a:r>
            <a:b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Он тебе как мама.</a:t>
            </a:r>
            <a:b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Взяв за ручку, проведет</a:t>
            </a:r>
            <a:b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 полоскам прямо.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zhmjifvxcl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15299" y="500042"/>
            <a:ext cx="2787725" cy="279237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857232"/>
            <a:ext cx="7072362" cy="5143536"/>
          </a:xfrm>
        </p:spPr>
        <p:txBody>
          <a:bodyPr/>
          <a:lstStyle/>
          <a:p>
            <a:pPr algn="ctr">
              <a:buNone/>
            </a:pPr>
            <a: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Ни в коем случае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нельзя</a:t>
            </a:r>
            <a: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играть рядом с проезжей частью, </a:t>
            </a:r>
          </a:p>
          <a:p>
            <a:pPr algn="ctr">
              <a:buNone/>
            </a:pP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нельзя</a:t>
            </a:r>
            <a: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выбегать на дорогу –</a:t>
            </a:r>
          </a:p>
          <a:p>
            <a:pPr algn="ctr">
              <a:buNone/>
            </a:pPr>
            <a: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может сбить машина!</a:t>
            </a:r>
            <a:r>
              <a:rPr lang="ru-RU" sz="2800" dirty="0" smtClean="0">
                <a:solidFill>
                  <a:srgbClr val="00B050"/>
                </a:solidFill>
              </a:rPr>
              <a:t/>
            </a:r>
            <a:br>
              <a:rPr lang="ru-RU" sz="2800" dirty="0" smtClean="0">
                <a:solidFill>
                  <a:srgbClr val="00B050"/>
                </a:solidFill>
              </a:rPr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_AlbionicExp" pitchFamily="34" charset="-52"/>
            </a:endParaRPr>
          </a:p>
        </p:txBody>
      </p:sp>
      <p:pic>
        <p:nvPicPr>
          <p:cNvPr id="4" name="Рисунок 3" descr="3831_1_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6050" y="3214686"/>
            <a:ext cx="4318284" cy="250460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53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Тема53</Template>
  <TotalTime>220</TotalTime>
  <Words>381</Words>
  <Application>Microsoft Office PowerPoint</Application>
  <PresentationFormat>Экран (4:3)</PresentationFormat>
  <Paragraphs>55</Paragraphs>
  <Slides>18</Slides>
  <Notes>0</Notes>
  <HiddenSlides>0</HiddenSlides>
  <MMClips>1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3" baseType="lpstr">
      <vt:lpstr>a_AlbionicExp</vt:lpstr>
      <vt:lpstr>Arial</vt:lpstr>
      <vt:lpstr>Calibri</vt:lpstr>
      <vt:lpstr>Times New Roman</vt:lpstr>
      <vt:lpstr>Тема53</vt:lpstr>
      <vt:lpstr>Дети+Дорога = БЕЗОПАСНОСТЬ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Безопасность дорожного движения</dc:title>
  <dc:creator>user</dc:creator>
  <cp:lastModifiedBy>Пользователь</cp:lastModifiedBy>
  <cp:revision>31</cp:revision>
  <dcterms:created xsi:type="dcterms:W3CDTF">2014-04-30T02:46:54Z</dcterms:created>
  <dcterms:modified xsi:type="dcterms:W3CDTF">2017-12-05T08:39:25Z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573422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</Properties>
</file>